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28"/>
  </p:notesMasterIdLst>
  <p:handoutMasterIdLst>
    <p:handoutMasterId r:id="rId29"/>
  </p:handoutMasterIdLst>
  <p:sldIdLst>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61"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2" autoAdjust="0"/>
    <p:restoredTop sz="86022" autoAdjust="0"/>
  </p:normalViewPr>
  <p:slideViewPr>
    <p:cSldViewPr>
      <p:cViewPr varScale="1">
        <p:scale>
          <a:sx n="104" d="100"/>
          <a:sy n="104" d="100"/>
        </p:scale>
        <p:origin x="956" y="28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app.</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94440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and we’ll see how you can enable it in just a moment.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p:txBody>
      </p:sp>
    </p:spTree>
    <p:extLst>
      <p:ext uri="{BB962C8B-B14F-4D97-AF65-F5344CB8AC3E}">
        <p14:creationId xmlns:p14="http://schemas.microsoft.com/office/powerpoint/2010/main" val="1023786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p:txBody>
      </p:sp>
    </p:spTree>
    <p:extLst>
      <p:ext uri="{BB962C8B-B14F-4D97-AF65-F5344CB8AC3E}">
        <p14:creationId xmlns:p14="http://schemas.microsoft.com/office/powerpoint/2010/main" val="284489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WinUI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WinUI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WinUI separated itself from this dependency on the Windows SDK.</a:t>
            </a:r>
          </a:p>
          <a:p>
            <a:endParaRPr lang="en-US" dirty="0"/>
          </a:p>
          <a:p>
            <a:r>
              <a:rPr lang="en-US" dirty="0"/>
              <a:t>Let’s take a very quick look at the UWP Shopping List app.</a:t>
            </a:r>
          </a:p>
        </p:txBody>
      </p:sp>
    </p:spTree>
    <p:extLst>
      <p:ext uri="{BB962C8B-B14F-4D97-AF65-F5344CB8AC3E}">
        <p14:creationId xmlns:p14="http://schemas.microsoft.com/office/powerpoint/2010/main" val="2797469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is the UI component of the Windows App SDK. The UI framework is technically called WinUI 3, but with WinUI 2 becoming a legacy product, the team is leaning into using simply WinUI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WinUI.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WinUI with the Windows Community Toolkit and .NET Community Toolkit. You can read more about leveraging them in my WinUI 3 book.</a:t>
            </a:r>
          </a:p>
          <a:p>
            <a:endParaRPr lang="en-US" dirty="0"/>
          </a:p>
          <a:p>
            <a:r>
              <a:rPr lang="en-US" dirty="0"/>
              <a:t>Finally, Microsoft is really positioning WinUI as the top choice for developers to build the best apps for Windows. You can see that commitment in their partnerships with Apple &amp; Adobe to bring high profile, first-class apps to Windows.</a:t>
            </a:r>
          </a:p>
        </p:txBody>
      </p:sp>
    </p:spTree>
    <p:extLst>
      <p:ext uri="{BB962C8B-B14F-4D97-AF65-F5344CB8AC3E}">
        <p14:creationId xmlns:p14="http://schemas.microsoft.com/office/powerpoint/2010/main" val="185088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it requires debugging the app and relying on XAML Hot Reload to experiment with UI changes in the debugging session.</a:t>
            </a:r>
          </a:p>
          <a:p>
            <a:endParaRPr lang="en-US" dirty="0"/>
          </a:p>
          <a:p>
            <a:r>
              <a:rPr lang="en-US" dirty="0"/>
              <a:t>Next, WinUI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WinUI, you’ll have to leave the Xbox and HoloLens support behind. WinUI is Windows desktop only, unless you’re using something like Uno Platform.</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have a copy of my WinUI book, I added data validation to an app using a workaround that’s easy to add to your own apps.</a:t>
            </a:r>
          </a:p>
          <a:p>
            <a:endParaRPr lang="en-US" dirty="0"/>
          </a:p>
          <a:p>
            <a:r>
              <a:rPr lang="en-US" dirty="0"/>
              <a:t>Now let’s look at the WinUI app. This one has a basic MVVM implementation.</a:t>
            </a:r>
          </a:p>
        </p:txBody>
      </p:sp>
    </p:spTree>
    <p:extLst>
      <p:ext uri="{BB962C8B-B14F-4D97-AF65-F5344CB8AC3E}">
        <p14:creationId xmlns:p14="http://schemas.microsoft.com/office/powerpoint/2010/main" val="2217941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WinUI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WinUI app under the covers. So, the MAUI team is dependent on the WinUI team for any native Windows controls to be available. Having the Map control now available in WinUI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p:txBody>
      </p:sp>
    </p:spTree>
    <p:extLst>
      <p:ext uri="{BB962C8B-B14F-4D97-AF65-F5344CB8AC3E}">
        <p14:creationId xmlns:p14="http://schemas.microsoft.com/office/powerpoint/2010/main" val="248661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WinUI,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38124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3885070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WinUI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WinUI shopping list app.</a:t>
            </a:r>
          </a:p>
          <a:p>
            <a:endParaRPr lang="en-US" dirty="0"/>
          </a:p>
          <a:p>
            <a:r>
              <a:rPr lang="en-US" dirty="0"/>
              <a:t>If there’s time, we’ll bring up the new project wizard to look at the options there.</a:t>
            </a:r>
          </a:p>
        </p:txBody>
      </p:sp>
    </p:spTree>
    <p:extLst>
      <p:ext uri="{BB962C8B-B14F-4D97-AF65-F5344CB8AC3E}">
        <p14:creationId xmlns:p14="http://schemas.microsoft.com/office/powerpoint/2010/main" val="97740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complete your session surveys. They help </a:t>
            </a:r>
            <a:r>
              <a:rPr lang="en-US" dirty="0" err="1"/>
              <a:t>VSLive</a:t>
            </a:r>
            <a:r>
              <a:rPr lang="en-US" dirty="0"/>
              <a:t> when planning future events and help speakers improve our topics.</a:t>
            </a:r>
          </a:p>
        </p:txBody>
      </p:sp>
    </p:spTree>
    <p:extLst>
      <p:ext uri="{BB962C8B-B14F-4D97-AF65-F5344CB8AC3E}">
        <p14:creationId xmlns:p14="http://schemas.microsoft.com/office/powerpoint/2010/main" val="333663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WinUI for native Windows apps. For cross platform .NET development, you’ll typically go with .NET MAUI. For the reasons to use WPF and WinUI, you should watch the “Navigating Win32 App Development with WinUI and WPF” session from Microsoft Build. These two slide images are from that slide deck. I have the link to a GitHub page with links to several sessions and other resources from Microsoft’s WinUI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WinUI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p:txBody>
      </p:sp>
    </p:spTree>
    <p:extLst>
      <p:ext uri="{BB962C8B-B14F-4D97-AF65-F5344CB8AC3E}">
        <p14:creationId xmlns:p14="http://schemas.microsoft.com/office/powerpoint/2010/main" val="1610899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p:txBody>
      </p:sp>
    </p:spTree>
    <p:extLst>
      <p:ext uri="{BB962C8B-B14F-4D97-AF65-F5344CB8AC3E}">
        <p14:creationId xmlns:p14="http://schemas.microsoft.com/office/powerpoint/2010/main" val="188323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visit the folks at the Visual Studio Hub this week.</a:t>
            </a:r>
          </a:p>
        </p:txBody>
      </p:sp>
    </p:spTree>
    <p:extLst>
      <p:ext uri="{BB962C8B-B14F-4D97-AF65-F5344CB8AC3E}">
        <p14:creationId xmlns:p14="http://schemas.microsoft.com/office/powerpoint/2010/main" val="3066962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a:t>
            </a:r>
            <a:r>
              <a:rPr lang="en-US"/>
              <a:t>, you can reach out here.</a:t>
            </a:r>
            <a:endParaRPr lang="en-US" dirty="0"/>
          </a:p>
        </p:txBody>
      </p:sp>
    </p:spTree>
    <p:extLst>
      <p:ext uri="{BB962C8B-B14F-4D97-AF65-F5344CB8AC3E}">
        <p14:creationId xmlns:p14="http://schemas.microsoft.com/office/powerpoint/2010/main" val="273228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don’t forget to fill out your session evals this week! All feedback helps me improve my talks.</a:t>
            </a:r>
          </a:p>
        </p:txBody>
      </p:sp>
    </p:spTree>
    <p:extLst>
      <p:ext uri="{BB962C8B-B14F-4D97-AF65-F5344CB8AC3E}">
        <p14:creationId xmlns:p14="http://schemas.microsoft.com/office/powerpoint/2010/main" val="395757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p:txBody>
      </p:sp>
    </p:spTree>
    <p:extLst>
      <p:ext uri="{BB962C8B-B14F-4D97-AF65-F5344CB8AC3E}">
        <p14:creationId xmlns:p14="http://schemas.microsoft.com/office/powerpoint/2010/main" val="418777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Blazor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p:txBody>
      </p:sp>
    </p:spTree>
    <p:extLst>
      <p:ext uri="{BB962C8B-B14F-4D97-AF65-F5344CB8AC3E}">
        <p14:creationId xmlns:p14="http://schemas.microsoft.com/office/powerpoint/2010/main" val="137649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was introduced with .NET in 2002 and has been there for every step of the way. Even before WinForms and .NET, Microsoft has had a forms designer for Windows apps. In 1991, Bill Gates demoed the first VB form designer.</a:t>
            </a:r>
          </a:p>
          <a:p>
            <a:endParaRPr lang="en-US" dirty="0"/>
          </a:p>
          <a:p>
            <a:r>
              <a:rPr lang="en-US" dirty="0"/>
              <a:t>WPF was introduced in 2006 with Windows Vista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developers two new options for Windows apps: WinUI 3 (which ships with the Windows App SDK) and Blazor Hybrid apps. WinUI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p:txBody>
      </p:sp>
    </p:spTree>
    <p:extLst>
      <p:ext uri="{BB962C8B-B14F-4D97-AF65-F5344CB8AC3E}">
        <p14:creationId xmlns:p14="http://schemas.microsoft.com/office/powerpoint/2010/main" val="233452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p:txBody>
      </p:sp>
    </p:spTree>
    <p:extLst>
      <p:ext uri="{BB962C8B-B14F-4D97-AF65-F5344CB8AC3E}">
        <p14:creationId xmlns:p14="http://schemas.microsoft.com/office/powerpoint/2010/main" val="328108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WinUI. Microsoft and some key partners like Apple and Adobe have been using WinUI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WinUI. Adobe’s WinUI app is called Fresco, you can also install Fresco from the Microsoft Store.</a:t>
            </a:r>
          </a:p>
        </p:txBody>
      </p:sp>
    </p:spTree>
    <p:extLst>
      <p:ext uri="{BB962C8B-B14F-4D97-AF65-F5344CB8AC3E}">
        <p14:creationId xmlns:p14="http://schemas.microsoft.com/office/powerpoint/2010/main" val="79166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 This upgrade tool can also upgrade legacy WPF apps to WPF on .NET 8, </a:t>
            </a:r>
            <a:r>
              <a:rPr lang="en-US" dirty="0" err="1"/>
              <a:t>Xamarin.Forms</a:t>
            </a:r>
            <a:r>
              <a:rPr lang="en-US" dirty="0"/>
              <a:t> apps to .NET MAUI, or UWP apps to WinUI.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p:txBody>
      </p:sp>
    </p:spTree>
    <p:extLst>
      <p:ext uri="{BB962C8B-B14F-4D97-AF65-F5344CB8AC3E}">
        <p14:creationId xmlns:p14="http://schemas.microsoft.com/office/powerpoint/2010/main" val="337115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p:txBody>
      </p:sp>
    </p:spTree>
    <p:extLst>
      <p:ext uri="{BB962C8B-B14F-4D97-AF65-F5344CB8AC3E}">
        <p14:creationId xmlns:p14="http://schemas.microsoft.com/office/powerpoint/2010/main" val="86000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3/8/2025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1.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mailto:alashcraft@gmail.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linkedin.com/in/alvinashcraft/" TargetMode="External"/><Relationship Id="rId4" Type="http://schemas.openxmlformats.org/officeDocument/2006/relationships/hyperlink" Target="https://bsky.app/profile/alvinashcraft.com"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22277" y="3986760"/>
            <a:ext cx="2940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86106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Building a Native App for Windows:</a:t>
            </a:r>
          </a:p>
          <a:p>
            <a:pPr>
              <a:lnSpc>
                <a:spcPct val="80000"/>
              </a:lnSpc>
              <a:defRPr/>
            </a:pPr>
            <a:r>
              <a:rPr lang="en-US" sz="3600" b="1" dirty="0">
                <a:solidFill>
                  <a:schemeClr val="bg1"/>
                </a:solidFill>
                <a:effectLst/>
              </a:rPr>
              <a:t>Which UI Framework Should You Use?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78AC-EDF3-66A6-5CFD-90870D55AEA6}"/>
              </a:ext>
            </a:extLst>
          </p:cNvPr>
          <p:cNvSpPr>
            <a:spLocks noGrp="1"/>
          </p:cNvSpPr>
          <p:nvPr>
            <p:ph type="title"/>
          </p:nvPr>
        </p:nvSpPr>
        <p:spPr/>
        <p:txBody>
          <a:bodyPr/>
          <a:lstStyle/>
          <a:p>
            <a:r>
              <a:rPr lang="en-US" dirty="0"/>
              <a:t>WPF Advantages</a:t>
            </a:r>
          </a:p>
        </p:txBody>
      </p:sp>
      <p:sp>
        <p:nvSpPr>
          <p:cNvPr id="3" name="Content Placeholder 2">
            <a:extLst>
              <a:ext uri="{FF2B5EF4-FFF2-40B4-BE49-F238E27FC236}">
                <a16:creationId xmlns:a16="http://schemas.microsoft.com/office/drawing/2014/main" id="{FB4552CA-00BC-35BB-F753-FDB9B7586924}"/>
              </a:ext>
            </a:extLst>
          </p:cNvPr>
          <p:cNvSpPr>
            <a:spLocks noGrp="1"/>
          </p:cNvSpPr>
          <p:nvPr>
            <p:ph idx="1"/>
          </p:nvPr>
        </p:nvSpPr>
        <p:spPr/>
        <p:txBody>
          <a:bodyPr>
            <a:normAutofit fontScale="700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hlinkClick r:id="rId3"/>
              </a:rPr>
              <a:t>Roadmap</a:t>
            </a:r>
            <a:r>
              <a:rPr lang="en-US" dirty="0"/>
              <a:t> on GitHub</a:t>
            </a:r>
          </a:p>
          <a:p>
            <a:pPr lvl="1"/>
            <a:r>
              <a:rPr lang="en-US" dirty="0"/>
              <a:t>Windows 11 theming support &amp; UI refresh in .NET 9</a:t>
            </a:r>
          </a:p>
          <a:p>
            <a:r>
              <a:rPr lang="en-US" dirty="0"/>
              <a:t>Great for Enterprise apps &amp; multi-window</a:t>
            </a:r>
          </a:p>
          <a:p>
            <a:endParaRPr lang="en-US" dirty="0"/>
          </a:p>
        </p:txBody>
      </p:sp>
      <p:pic>
        <p:nvPicPr>
          <p:cNvPr id="5" name="Picture 4">
            <a:extLst>
              <a:ext uri="{FF2B5EF4-FFF2-40B4-BE49-F238E27FC236}">
                <a16:creationId xmlns:a16="http://schemas.microsoft.com/office/drawing/2014/main" id="{5C20B6EA-AACB-04C6-4EAB-8313084AD00D}"/>
              </a:ext>
            </a:extLst>
          </p:cNvPr>
          <p:cNvPicPr>
            <a:picLocks noChangeAspect="1"/>
          </p:cNvPicPr>
          <p:nvPr/>
        </p:nvPicPr>
        <p:blipFill>
          <a:blip r:embed="rId4"/>
          <a:stretch>
            <a:fillRect/>
          </a:stretch>
        </p:blipFill>
        <p:spPr>
          <a:xfrm>
            <a:off x="7086600" y="2409825"/>
            <a:ext cx="1762125" cy="1762125"/>
          </a:xfrm>
          <a:prstGeom prst="rect">
            <a:avLst/>
          </a:prstGeom>
        </p:spPr>
      </p:pic>
    </p:spTree>
    <p:extLst>
      <p:ext uri="{BB962C8B-B14F-4D97-AF65-F5344CB8AC3E}">
        <p14:creationId xmlns:p14="http://schemas.microsoft.com/office/powerpoint/2010/main" val="205283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269C-73F2-D4EB-A4FC-1B55A763C82F}"/>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1635CC78-65B3-982C-D5B9-52AC09FC08C9}"/>
              </a:ext>
            </a:extLst>
          </p:cNvPr>
          <p:cNvSpPr>
            <a:spLocks noGrp="1"/>
          </p:cNvSpPr>
          <p:nvPr>
            <p:ph idx="1"/>
          </p:nvPr>
        </p:nvSpPr>
        <p:spPr/>
        <p:txBody>
          <a:bodyPr>
            <a:normAutofit fontScale="92500" lnSpcReduction="10000"/>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not best in class</a:t>
            </a:r>
          </a:p>
          <a:p>
            <a:r>
              <a:rPr lang="en-US" dirty="0"/>
              <a:t>UI performance not as optimized as WinUI</a:t>
            </a:r>
          </a:p>
        </p:txBody>
      </p:sp>
    </p:spTree>
    <p:extLst>
      <p:ext uri="{BB962C8B-B14F-4D97-AF65-F5344CB8AC3E}">
        <p14:creationId xmlns:p14="http://schemas.microsoft.com/office/powerpoint/2010/main" val="315216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9119-F076-01A7-49DB-690FF56C8F26}"/>
              </a:ext>
            </a:extLst>
          </p:cNvPr>
          <p:cNvSpPr>
            <a:spLocks noGrp="1"/>
          </p:cNvSpPr>
          <p:nvPr>
            <p:ph type="title"/>
          </p:nvPr>
        </p:nvSpPr>
        <p:spPr/>
        <p:txBody>
          <a:bodyPr/>
          <a:lstStyle/>
          <a:p>
            <a:r>
              <a:rPr lang="en-US" dirty="0"/>
              <a:t>UWP Advantages*</a:t>
            </a:r>
          </a:p>
        </p:txBody>
      </p:sp>
      <p:sp>
        <p:nvSpPr>
          <p:cNvPr id="3" name="Content Placeholder 2">
            <a:extLst>
              <a:ext uri="{FF2B5EF4-FFF2-40B4-BE49-F238E27FC236}">
                <a16:creationId xmlns:a16="http://schemas.microsoft.com/office/drawing/2014/main" id="{47D556CF-0142-DA54-9093-785814215D0B}"/>
              </a:ext>
            </a:extLst>
          </p:cNvPr>
          <p:cNvSpPr>
            <a:spLocks noGrp="1"/>
          </p:cNvSpPr>
          <p:nvPr>
            <p:ph idx="1"/>
          </p:nvPr>
        </p:nvSpPr>
        <p:spPr/>
        <p:txBody>
          <a:bodyPr>
            <a:normAutofit fontScale="70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a:t>WinUI 2.x controls &amp; libraries</a:t>
            </a:r>
          </a:p>
          <a:p>
            <a:r>
              <a:rPr lang="en-US" dirty="0"/>
              <a:t>Security with Windows Sandboxing</a:t>
            </a:r>
          </a:p>
          <a:p>
            <a:r>
              <a:rPr lang="en-US" dirty="0"/>
              <a:t>New preview support for .NET 9</a:t>
            </a:r>
          </a:p>
        </p:txBody>
      </p:sp>
    </p:spTree>
    <p:extLst>
      <p:ext uri="{BB962C8B-B14F-4D97-AF65-F5344CB8AC3E}">
        <p14:creationId xmlns:p14="http://schemas.microsoft.com/office/powerpoint/2010/main" val="7483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81F8-2C62-80CA-583C-DD38AFC09C64}"/>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33FA781F-5D57-8A2A-AB6A-3D18B07B0E39}"/>
              </a:ext>
            </a:extLst>
          </p:cNvPr>
          <p:cNvSpPr>
            <a:spLocks noGrp="1"/>
          </p:cNvSpPr>
          <p:nvPr>
            <p:ph idx="1"/>
          </p:nvPr>
        </p:nvSpPr>
        <p:spPr/>
        <p:txBody>
          <a:bodyPr>
            <a:normAutofit fontScale="62500" lnSpcReduction="20000"/>
          </a:bodyPr>
          <a:lstStyle/>
          <a:p>
            <a:r>
              <a:rPr lang="en-US" dirty="0"/>
              <a:t>No more feature updates</a:t>
            </a:r>
          </a:p>
          <a:p>
            <a:pPr lvl="1"/>
            <a:r>
              <a:rPr lang="en-US" dirty="0"/>
              <a:t>Bug fixes &amp; security updates only</a:t>
            </a:r>
          </a:p>
          <a:p>
            <a:pPr lvl="1"/>
            <a:r>
              <a:rPr lang="en-US" dirty="0"/>
              <a:t>No new features for WinUI 2</a:t>
            </a:r>
          </a:p>
          <a:p>
            <a:r>
              <a:rPr lang="en-US" dirty="0"/>
              <a:t>.NET Native means no modern .NET features or optimizations*</a:t>
            </a:r>
          </a:p>
          <a:p>
            <a:pPr lvl="1"/>
            <a:r>
              <a:rPr lang="en-US" dirty="0"/>
              <a:t>No C# 8 or later features – but soon!</a:t>
            </a:r>
          </a:p>
          <a:p>
            <a:pPr lvl="1"/>
            <a:r>
              <a:rPr lang="en-US" dirty="0"/>
              <a:t>.NET 9 adds an upgrade path for UWP (still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endParaRPr lang="en-US" dirty="0"/>
          </a:p>
        </p:txBody>
      </p:sp>
    </p:spTree>
    <p:extLst>
      <p:ext uri="{BB962C8B-B14F-4D97-AF65-F5344CB8AC3E}">
        <p14:creationId xmlns:p14="http://schemas.microsoft.com/office/powerpoint/2010/main" val="183204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98AF-1FCC-FBC4-85BD-C6BE24A345DB}"/>
              </a:ext>
            </a:extLst>
          </p:cNvPr>
          <p:cNvSpPr>
            <a:spLocks noGrp="1"/>
          </p:cNvSpPr>
          <p:nvPr>
            <p:ph type="title"/>
          </p:nvPr>
        </p:nvSpPr>
        <p:spPr/>
        <p:txBody>
          <a:bodyPr/>
          <a:lstStyle/>
          <a:p>
            <a:r>
              <a:rPr lang="en-US" dirty="0"/>
              <a:t>WinUI Advantages</a:t>
            </a:r>
          </a:p>
        </p:txBody>
      </p:sp>
      <p:sp>
        <p:nvSpPr>
          <p:cNvPr id="3" name="Content Placeholder 2">
            <a:extLst>
              <a:ext uri="{FF2B5EF4-FFF2-40B4-BE49-F238E27FC236}">
                <a16:creationId xmlns:a16="http://schemas.microsoft.com/office/drawing/2014/main" id="{1E31ECFC-03EE-B970-143C-9A90A6ACC3AF}"/>
              </a:ext>
            </a:extLst>
          </p:cNvPr>
          <p:cNvSpPr>
            <a:spLocks noGrp="1"/>
          </p:cNvSpPr>
          <p:nvPr>
            <p:ph idx="1"/>
          </p:nvPr>
        </p:nvSpPr>
        <p:spPr>
          <a:xfrm>
            <a:off x="457200" y="1200150"/>
            <a:ext cx="8229600" cy="3581400"/>
          </a:xfrm>
        </p:spPr>
        <p:txBody>
          <a:bodyPr>
            <a:normAutofit fontScale="550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AI, </a:t>
            </a:r>
            <a:r>
              <a:rPr lang="en-US" dirty="0" err="1"/>
              <a:t>CameraCaptureUI</a:t>
            </a:r>
            <a:r>
              <a:rPr lang="en-US" dirty="0"/>
              <a:t> &amp; XAML Designer work begins</a:t>
            </a:r>
          </a:p>
          <a:p>
            <a:pPr lvl="1"/>
            <a:r>
              <a:rPr lang="en-US" dirty="0">
                <a:hlinkClick r:id="rId3"/>
              </a:rPr>
              <a:t>Roadmap</a:t>
            </a:r>
            <a:r>
              <a:rPr lang="en-US" dirty="0"/>
              <a:t> on GitHub</a:t>
            </a: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Windows File Explorer, Apple Music, Apple TV, Apple Devices &amp; Adobe Fresco</a:t>
            </a:r>
          </a:p>
          <a:p>
            <a:endParaRPr lang="en-US" dirty="0"/>
          </a:p>
        </p:txBody>
      </p:sp>
      <p:pic>
        <p:nvPicPr>
          <p:cNvPr id="5" name="Picture 4">
            <a:extLst>
              <a:ext uri="{FF2B5EF4-FFF2-40B4-BE49-F238E27FC236}">
                <a16:creationId xmlns:a16="http://schemas.microsoft.com/office/drawing/2014/main" id="{1C1E3C1F-6AA1-7F3F-C04F-66F1934478B0}"/>
              </a:ext>
            </a:extLst>
          </p:cNvPr>
          <p:cNvPicPr>
            <a:picLocks noChangeAspect="1"/>
          </p:cNvPicPr>
          <p:nvPr/>
        </p:nvPicPr>
        <p:blipFill>
          <a:blip r:embed="rId4"/>
          <a:stretch>
            <a:fillRect/>
          </a:stretch>
        </p:blipFill>
        <p:spPr>
          <a:xfrm>
            <a:off x="7315200" y="2571750"/>
            <a:ext cx="1524000" cy="1524000"/>
          </a:xfrm>
          <a:prstGeom prst="rect">
            <a:avLst/>
          </a:prstGeom>
        </p:spPr>
      </p:pic>
    </p:spTree>
    <p:extLst>
      <p:ext uri="{BB962C8B-B14F-4D97-AF65-F5344CB8AC3E}">
        <p14:creationId xmlns:p14="http://schemas.microsoft.com/office/powerpoint/2010/main" val="98015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4A0B-20F3-7CB1-353D-B60086B16EE4}"/>
              </a:ext>
            </a:extLst>
          </p:cNvPr>
          <p:cNvSpPr>
            <a:spLocks noGrp="1"/>
          </p:cNvSpPr>
          <p:nvPr>
            <p:ph type="title"/>
          </p:nvPr>
        </p:nvSpPr>
        <p:spPr/>
        <p:txBody>
          <a:bodyPr/>
          <a:lstStyle/>
          <a:p>
            <a:r>
              <a:rPr lang="en-US" dirty="0"/>
              <a:t>WinUI Drawbacks &amp; Demo</a:t>
            </a:r>
          </a:p>
        </p:txBody>
      </p:sp>
      <p:sp>
        <p:nvSpPr>
          <p:cNvPr id="3" name="Content Placeholder 2">
            <a:extLst>
              <a:ext uri="{FF2B5EF4-FFF2-40B4-BE49-F238E27FC236}">
                <a16:creationId xmlns:a16="http://schemas.microsoft.com/office/drawing/2014/main" id="{EBEED888-D4CD-9CD2-EFE2-977A4006E25D}"/>
              </a:ext>
            </a:extLst>
          </p:cNvPr>
          <p:cNvSpPr>
            <a:spLocks noGrp="1"/>
          </p:cNvSpPr>
          <p:nvPr>
            <p:ph idx="1"/>
          </p:nvPr>
        </p:nvSpPr>
        <p:spPr/>
        <p:txBody>
          <a:bodyPr>
            <a:normAutofit fontScale="70000" lnSpcReduction="20000"/>
          </a:bodyPr>
          <a:lstStyle/>
          <a:p>
            <a:r>
              <a:rPr lang="en-US" dirty="0"/>
              <a:t>No XAML designer in Visual Studio (yet)</a:t>
            </a:r>
          </a:p>
          <a:p>
            <a:pPr lvl="1"/>
            <a:r>
              <a:rPr lang="en-US" dirty="0"/>
              <a:t>Work starting on designer in Windows App SDK 1.7</a:t>
            </a:r>
          </a:p>
          <a:p>
            <a:pPr lvl="1"/>
            <a:r>
              <a:rPr lang="en-US" dirty="0"/>
              <a:t>XAML learning curve</a:t>
            </a:r>
          </a:p>
          <a:p>
            <a:pPr lvl="1"/>
            <a:r>
              <a:rPr lang="en-US" dirty="0"/>
              <a:t>XAML Hot Reload for UI debugging</a:t>
            </a:r>
          </a:p>
          <a:p>
            <a:r>
              <a:rPr lang="en-US" dirty="0"/>
              <a:t>No F# or VB</a:t>
            </a:r>
          </a:p>
          <a:p>
            <a:pPr lvl="1"/>
            <a:r>
              <a:rPr lang="en-US" dirty="0"/>
              <a:t>C# and C++ only</a:t>
            </a:r>
          </a:p>
          <a:p>
            <a:r>
              <a:rPr lang="en-US" dirty="0"/>
              <a:t>No Xbox or HoloLens (for UWP upgrades)</a:t>
            </a:r>
          </a:p>
          <a:p>
            <a:r>
              <a:rPr lang="en-US" dirty="0"/>
              <a:t>No built-in UI data validation (yet?)</a:t>
            </a:r>
          </a:p>
          <a:p>
            <a:pPr lvl="1"/>
            <a:r>
              <a:rPr lang="en-US" dirty="0"/>
              <a:t>A top requested feature</a:t>
            </a:r>
          </a:p>
          <a:p>
            <a:pPr lvl="1"/>
            <a:r>
              <a:rPr lang="en-US" dirty="0"/>
              <a:t>Workarounds (see my book, Learn WinUI 3)</a:t>
            </a:r>
          </a:p>
        </p:txBody>
      </p:sp>
    </p:spTree>
    <p:extLst>
      <p:ext uri="{BB962C8B-B14F-4D97-AF65-F5344CB8AC3E}">
        <p14:creationId xmlns:p14="http://schemas.microsoft.com/office/powerpoint/2010/main" val="865905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C143-6FE4-B177-9E82-C2C8E1EE6C7E}"/>
              </a:ext>
            </a:extLst>
          </p:cNvPr>
          <p:cNvSpPr>
            <a:spLocks noGrp="1"/>
          </p:cNvSpPr>
          <p:nvPr>
            <p:ph type="title"/>
          </p:nvPr>
        </p:nvSpPr>
        <p:spPr/>
        <p:txBody>
          <a:bodyPr/>
          <a:lstStyle/>
          <a:p>
            <a:r>
              <a:rPr lang="en-US" dirty="0"/>
              <a:t>.NET MAUI Advantages</a:t>
            </a:r>
          </a:p>
        </p:txBody>
      </p:sp>
      <p:sp>
        <p:nvSpPr>
          <p:cNvPr id="3" name="Content Placeholder 2">
            <a:extLst>
              <a:ext uri="{FF2B5EF4-FFF2-40B4-BE49-F238E27FC236}">
                <a16:creationId xmlns:a16="http://schemas.microsoft.com/office/drawing/2014/main" id="{88D74E25-E1A2-B712-3FE3-E53CA574C642}"/>
              </a:ext>
            </a:extLst>
          </p:cNvPr>
          <p:cNvSpPr>
            <a:spLocks noGrp="1"/>
          </p:cNvSpPr>
          <p:nvPr>
            <p:ph idx="1"/>
          </p:nvPr>
        </p:nvSpPr>
        <p:spPr>
          <a:xfrm>
            <a:off x="457200" y="1200150"/>
            <a:ext cx="8229600" cy="3581400"/>
          </a:xfrm>
        </p:spPr>
        <p:txBody>
          <a:bodyPr>
            <a:normAutofit fontScale="55000" lnSpcReduction="20000"/>
          </a:bodyPr>
          <a:lstStyle/>
          <a:p>
            <a:r>
              <a:rPr lang="en-US" dirty="0"/>
              <a:t>Cross-Platform (Windows, Android, iOS, macOS, Tizen)</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a:t>
            </a:r>
            <a:r>
              <a:rPr lang="en-US" dirty="0" err="1"/>
              <a:t>Upgrad</a:t>
            </a:r>
            <a:r>
              <a:rPr lang="en-US" dirty="0"/>
              <a:t> Assistant</a:t>
            </a:r>
          </a:p>
          <a:p>
            <a:pPr lvl="1"/>
            <a:r>
              <a:rPr lang="en-US" dirty="0"/>
              <a:t>Rich data binding - MVVM</a:t>
            </a:r>
          </a:p>
          <a:p>
            <a:r>
              <a:rPr lang="en-US" dirty="0"/>
              <a:t>Create UI in C# with C# Markup</a:t>
            </a:r>
          </a:p>
          <a:p>
            <a:pPr lvl="1"/>
            <a:r>
              <a:rPr lang="en-US" dirty="0"/>
              <a:t>MVU (Model-View-Update) pattern</a:t>
            </a:r>
          </a:p>
          <a:p>
            <a:r>
              <a:rPr lang="en-US" dirty="0"/>
              <a:t>Uses WinUI for Windows apps</a:t>
            </a:r>
          </a:p>
          <a:p>
            <a:r>
              <a:rPr lang="en-US" dirty="0"/>
              <a:t>Develop with Visual Studio or VS Code</a:t>
            </a:r>
          </a:p>
          <a:p>
            <a:r>
              <a:rPr lang="en-US" dirty="0"/>
              <a:t>Web developers have Blazor Hybrid to build in MAUI</a:t>
            </a:r>
          </a:p>
          <a:p>
            <a:r>
              <a:rPr lang="en-US" dirty="0">
                <a:hlinkClick r:id="rId3"/>
              </a:rPr>
              <a:t>Roadmap</a:t>
            </a:r>
            <a:r>
              <a:rPr lang="en-US" dirty="0"/>
              <a:t> on GitHub</a:t>
            </a:r>
          </a:p>
        </p:txBody>
      </p:sp>
      <p:pic>
        <p:nvPicPr>
          <p:cNvPr id="5" name="Picture 4">
            <a:extLst>
              <a:ext uri="{FF2B5EF4-FFF2-40B4-BE49-F238E27FC236}">
                <a16:creationId xmlns:a16="http://schemas.microsoft.com/office/drawing/2014/main" id="{4772B0BF-F8CD-ABEB-3790-94C6BB1D3868}"/>
              </a:ext>
            </a:extLst>
          </p:cNvPr>
          <p:cNvPicPr>
            <a:picLocks noChangeAspect="1"/>
          </p:cNvPicPr>
          <p:nvPr/>
        </p:nvPicPr>
        <p:blipFill>
          <a:blip r:embed="rId4"/>
          <a:stretch>
            <a:fillRect/>
          </a:stretch>
        </p:blipFill>
        <p:spPr>
          <a:xfrm>
            <a:off x="6162675" y="2800350"/>
            <a:ext cx="1838325" cy="1838325"/>
          </a:xfrm>
          <a:prstGeom prst="rect">
            <a:avLst/>
          </a:prstGeom>
        </p:spPr>
      </p:pic>
    </p:spTree>
    <p:extLst>
      <p:ext uri="{BB962C8B-B14F-4D97-AF65-F5344CB8AC3E}">
        <p14:creationId xmlns:p14="http://schemas.microsoft.com/office/powerpoint/2010/main" val="164764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999D-AECA-86B9-6292-F89C0500F78B}"/>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59ED1BBA-FBCD-2589-9DD9-693D4B76F0CD}"/>
              </a:ext>
            </a:extLst>
          </p:cNvPr>
          <p:cNvSpPr>
            <a:spLocks noGrp="1"/>
          </p:cNvSpPr>
          <p:nvPr>
            <p:ph idx="1"/>
          </p:nvPr>
        </p:nvSpPr>
        <p:spPr/>
        <p:txBody>
          <a:bodyPr>
            <a:normAutofit fontScale="77500" lnSpcReduction="20000"/>
          </a:bodyPr>
          <a:lstStyle/>
          <a:p>
            <a:r>
              <a:rPr lang="en-US" dirty="0"/>
              <a:t>Platform-specific code required for some native features</a:t>
            </a:r>
          </a:p>
          <a:p>
            <a:r>
              <a:rPr lang="en-US" dirty="0"/>
              <a:t>No XAML designer in Visual Studio (use Hot Reload)</a:t>
            </a:r>
          </a:p>
          <a:p>
            <a:r>
              <a:rPr lang="en-US" dirty="0"/>
              <a:t>Only C# - No C++, F#, or Visual Basic</a:t>
            </a:r>
          </a:p>
          <a:p>
            <a:pPr lvl="1"/>
            <a:r>
              <a:rPr lang="en-US" dirty="0"/>
              <a:t>Use F# with Blazor Hybrid</a:t>
            </a:r>
          </a:p>
          <a:p>
            <a:r>
              <a:rPr lang="en-US" dirty="0"/>
              <a:t>Windows support is there but iOS/Android are top priorities</a:t>
            </a:r>
          </a:p>
          <a:p>
            <a:pPr lvl="1"/>
            <a:r>
              <a:rPr lang="en-US" dirty="0"/>
              <a:t>Use WinUI if Windows is your primary target</a:t>
            </a:r>
          </a:p>
          <a:p>
            <a:r>
              <a:rPr lang="en-US" dirty="0"/>
              <a:t>Some limitations on UI customization</a:t>
            </a:r>
          </a:p>
          <a:p>
            <a:r>
              <a:rPr lang="en-US" dirty="0"/>
              <a:t>Performance – improving each release</a:t>
            </a:r>
          </a:p>
        </p:txBody>
      </p:sp>
    </p:spTree>
    <p:extLst>
      <p:ext uri="{BB962C8B-B14F-4D97-AF65-F5344CB8AC3E}">
        <p14:creationId xmlns:p14="http://schemas.microsoft.com/office/powerpoint/2010/main" val="198573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760F-E38B-8C12-8989-E98D4AB89B63}"/>
              </a:ext>
            </a:extLst>
          </p:cNvPr>
          <p:cNvSpPr>
            <a:spLocks noGrp="1"/>
          </p:cNvSpPr>
          <p:nvPr>
            <p:ph type="title"/>
          </p:nvPr>
        </p:nvSpPr>
        <p:spPr/>
        <p:txBody>
          <a:bodyPr/>
          <a:lstStyle/>
          <a:p>
            <a:r>
              <a:rPr lang="en-US" dirty="0"/>
              <a:t>Blazor Hybrid – Web in Native Apps</a:t>
            </a:r>
          </a:p>
        </p:txBody>
      </p:sp>
      <p:sp>
        <p:nvSpPr>
          <p:cNvPr id="5" name="Text Placeholder 4">
            <a:extLst>
              <a:ext uri="{FF2B5EF4-FFF2-40B4-BE49-F238E27FC236}">
                <a16:creationId xmlns:a16="http://schemas.microsoft.com/office/drawing/2014/main" id="{18B5B66D-E0B0-512B-5840-A8B6188231CC}"/>
              </a:ext>
            </a:extLst>
          </p:cNvPr>
          <p:cNvSpPr>
            <a:spLocks noGrp="1"/>
          </p:cNvSpPr>
          <p:nvPr>
            <p:ph type="body" idx="1"/>
          </p:nvPr>
        </p:nvSpPr>
        <p:spPr/>
        <p:txBody>
          <a:bodyPr/>
          <a:lstStyle/>
          <a:p>
            <a:r>
              <a:rPr lang="en-US" dirty="0"/>
              <a:t>Pros</a:t>
            </a:r>
          </a:p>
        </p:txBody>
      </p:sp>
      <p:sp>
        <p:nvSpPr>
          <p:cNvPr id="6" name="Content Placeholder 5">
            <a:extLst>
              <a:ext uri="{FF2B5EF4-FFF2-40B4-BE49-F238E27FC236}">
                <a16:creationId xmlns:a16="http://schemas.microsoft.com/office/drawing/2014/main" id="{E786BFAC-9821-61CB-AA76-6C0690F954B9}"/>
              </a:ext>
            </a:extLst>
          </p:cNvPr>
          <p:cNvSpPr>
            <a:spLocks noGrp="1"/>
          </p:cNvSpPr>
          <p:nvPr>
            <p:ph sz="half" idx="2"/>
          </p:nvPr>
        </p:nvSpPr>
        <p:spPr/>
        <p:txBody>
          <a:bodyPr>
            <a:normAutofit fontScale="92500" lnSpcReduction="20000"/>
          </a:bodyPr>
          <a:lstStyle/>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It’s </a:t>
            </a:r>
            <a:r>
              <a:rPr lang="en-US" sz="2400" dirty="0"/>
              <a:t>web - n</a:t>
            </a:r>
            <a:r>
              <a:rPr lang="en-US" sz="2400" kern="1200" dirty="0">
                <a:solidFill>
                  <a:schemeClr val="tx1"/>
                </a:solidFill>
                <a:latin typeface="+mn-lt"/>
                <a:ea typeface="+mn-ea"/>
                <a:cs typeface="+mn-cs"/>
              </a:rPr>
              <a:t>o XAML learning curve</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Use WPF or WinForms desktop hosts</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Use .NET MAUI host for mobile</a:t>
            </a:r>
            <a:endParaRPr lang="en-US" dirty="0"/>
          </a:p>
        </p:txBody>
      </p:sp>
      <p:sp>
        <p:nvSpPr>
          <p:cNvPr id="7" name="Text Placeholder 6">
            <a:extLst>
              <a:ext uri="{FF2B5EF4-FFF2-40B4-BE49-F238E27FC236}">
                <a16:creationId xmlns:a16="http://schemas.microsoft.com/office/drawing/2014/main" id="{DD77965F-933F-3465-8DAD-5B835FEC1990}"/>
              </a:ext>
            </a:extLst>
          </p:cNvPr>
          <p:cNvSpPr>
            <a:spLocks noGrp="1"/>
          </p:cNvSpPr>
          <p:nvPr>
            <p:ph type="body" sz="quarter" idx="3"/>
          </p:nvPr>
        </p:nvSpPr>
        <p:spPr/>
        <p:txBody>
          <a:bodyPr/>
          <a:lstStyle/>
          <a:p>
            <a:r>
              <a:rPr lang="en-US" dirty="0"/>
              <a:t>Cons</a:t>
            </a:r>
          </a:p>
        </p:txBody>
      </p:sp>
      <p:sp>
        <p:nvSpPr>
          <p:cNvPr id="8" name="Content Placeholder 7">
            <a:extLst>
              <a:ext uri="{FF2B5EF4-FFF2-40B4-BE49-F238E27FC236}">
                <a16:creationId xmlns:a16="http://schemas.microsoft.com/office/drawing/2014/main" id="{D99B9E0C-BA2D-1E7B-D7CF-0985E6A4A20E}"/>
              </a:ext>
            </a:extLst>
          </p:cNvPr>
          <p:cNvSpPr>
            <a:spLocks noGrp="1"/>
          </p:cNvSpPr>
          <p:nvPr>
            <p:ph sz="quarter" idx="4"/>
          </p:nvPr>
        </p:nvSpPr>
        <p:spPr/>
        <p:txBody>
          <a:bodyPr>
            <a:normAutofit fontScale="92500" lnSpcReduction="20000"/>
          </a:bodyPr>
          <a:lstStyle/>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82708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ABE9-D997-7502-7ABE-A653E7BE1A1D}"/>
              </a:ext>
            </a:extLst>
          </p:cNvPr>
          <p:cNvSpPr>
            <a:spLocks noGrp="1"/>
          </p:cNvSpPr>
          <p:nvPr>
            <p:ph type="title"/>
          </p:nvPr>
        </p:nvSpPr>
        <p:spPr/>
        <p:txBody>
          <a:bodyPr/>
          <a:lstStyle/>
          <a:p>
            <a:r>
              <a:rPr lang="en-US" dirty="0"/>
              <a:t>Uno Platform</a:t>
            </a:r>
          </a:p>
        </p:txBody>
      </p:sp>
      <p:sp>
        <p:nvSpPr>
          <p:cNvPr id="4" name="Text Placeholder 3">
            <a:extLst>
              <a:ext uri="{FF2B5EF4-FFF2-40B4-BE49-F238E27FC236}">
                <a16:creationId xmlns:a16="http://schemas.microsoft.com/office/drawing/2014/main" id="{F804C259-016A-0314-804C-A6FD0F03866B}"/>
              </a:ext>
            </a:extLst>
          </p:cNvPr>
          <p:cNvSpPr>
            <a:spLocks noGrp="1"/>
          </p:cNvSpPr>
          <p:nvPr>
            <p:ph type="body" idx="1"/>
          </p:nvPr>
        </p:nvSpPr>
        <p:spPr/>
        <p:txBody>
          <a:bodyPr/>
          <a:lstStyle/>
          <a:p>
            <a:r>
              <a:rPr lang="en-US" dirty="0"/>
              <a:t>Pros</a:t>
            </a:r>
          </a:p>
        </p:txBody>
      </p:sp>
      <p:sp>
        <p:nvSpPr>
          <p:cNvPr id="5" name="Content Placeholder 4">
            <a:extLst>
              <a:ext uri="{FF2B5EF4-FFF2-40B4-BE49-F238E27FC236}">
                <a16:creationId xmlns:a16="http://schemas.microsoft.com/office/drawing/2014/main" id="{A819FEF4-5553-1568-B7B8-BAD025D8A614}"/>
              </a:ext>
            </a:extLst>
          </p:cNvPr>
          <p:cNvSpPr>
            <a:spLocks noGrp="1"/>
          </p:cNvSpPr>
          <p:nvPr>
            <p:ph sz="half" idx="2"/>
          </p:nvPr>
        </p:nvSpPr>
        <p:spPr>
          <a:xfrm>
            <a:off x="457200" y="1631950"/>
            <a:ext cx="4040188" cy="3305175"/>
          </a:xfrm>
        </p:spPr>
        <p:txBody>
          <a:bodyPr>
            <a:normAutofit fontScale="62500" lnSpcReduction="20000"/>
          </a:bodyPr>
          <a:lstStyle/>
          <a:p>
            <a:r>
              <a:rPr lang="en-US" dirty="0"/>
              <a:t>Cross-Platform</a:t>
            </a:r>
          </a:p>
          <a:p>
            <a:pPr lvl="1"/>
            <a:r>
              <a:rPr lang="en-US" dirty="0"/>
              <a:t>Platform-specific implementations</a:t>
            </a:r>
          </a:p>
          <a:p>
            <a:r>
              <a:rPr lang="en-US" dirty="0"/>
              <a:t>Windows platform options</a:t>
            </a:r>
          </a:p>
          <a:p>
            <a:pPr lvl="1"/>
            <a:r>
              <a:rPr lang="en-US" dirty="0" err="1"/>
              <a:t>Skia.WPF</a:t>
            </a:r>
            <a:r>
              <a:rPr lang="en-US" dirty="0"/>
              <a:t> on Windows 7+</a:t>
            </a:r>
          </a:p>
          <a:p>
            <a:pPr lvl="1"/>
            <a:r>
              <a:rPr lang="en-US" dirty="0"/>
              <a:t>WinUI on Windows 10 (v19041)+</a:t>
            </a:r>
          </a:p>
          <a:p>
            <a:r>
              <a:rPr lang="en-US" dirty="0"/>
              <a:t>Uno views/VMs nearly identical to WinUI</a:t>
            </a:r>
          </a:p>
          <a:p>
            <a:pPr lvl="1"/>
            <a:r>
              <a:rPr lang="en-US" dirty="0"/>
              <a:t>Copy/Paste simple projects</a:t>
            </a:r>
          </a:p>
          <a:p>
            <a:r>
              <a:rPr lang="en-US" dirty="0"/>
              <a:t>C# Markup w/ MVU or XAML w/ MVVM</a:t>
            </a:r>
          </a:p>
          <a:p>
            <a:r>
              <a:rPr lang="en-US" dirty="0"/>
              <a:t>Figma Plugin</a:t>
            </a:r>
          </a:p>
          <a:p>
            <a:r>
              <a:rPr lang="en-US" dirty="0"/>
              <a:t>Hot Design (UI designer | Public preview)</a:t>
            </a:r>
          </a:p>
          <a:p>
            <a:pPr lvl="1"/>
            <a:r>
              <a:rPr lang="en-US" dirty="0"/>
              <a:t>Independent of IDEs</a:t>
            </a:r>
          </a:p>
          <a:p>
            <a:r>
              <a:rPr lang="en-US" dirty="0"/>
              <a:t>Theming: Fluent, Material &amp; Cupertino</a:t>
            </a:r>
          </a:p>
          <a:p>
            <a:r>
              <a:rPr lang="en-US" dirty="0"/>
              <a:t>Develop in Visual Studio, VS Code, or Rider</a:t>
            </a:r>
          </a:p>
          <a:p>
            <a:endParaRPr lang="en-US" dirty="0"/>
          </a:p>
        </p:txBody>
      </p:sp>
      <p:sp>
        <p:nvSpPr>
          <p:cNvPr id="6" name="Text Placeholder 5">
            <a:extLst>
              <a:ext uri="{FF2B5EF4-FFF2-40B4-BE49-F238E27FC236}">
                <a16:creationId xmlns:a16="http://schemas.microsoft.com/office/drawing/2014/main" id="{310BFEA9-8758-A569-0FFF-1DCE8746461C}"/>
              </a:ext>
            </a:extLst>
          </p:cNvPr>
          <p:cNvSpPr>
            <a:spLocks noGrp="1"/>
          </p:cNvSpPr>
          <p:nvPr>
            <p:ph type="body" sz="quarter" idx="3"/>
          </p:nvPr>
        </p:nvSpPr>
        <p:spPr/>
        <p:txBody>
          <a:bodyPr/>
          <a:lstStyle/>
          <a:p>
            <a:r>
              <a:rPr lang="en-US" dirty="0"/>
              <a:t>Cons</a:t>
            </a:r>
          </a:p>
        </p:txBody>
      </p:sp>
      <p:sp>
        <p:nvSpPr>
          <p:cNvPr id="7" name="Content Placeholder 6">
            <a:extLst>
              <a:ext uri="{FF2B5EF4-FFF2-40B4-BE49-F238E27FC236}">
                <a16:creationId xmlns:a16="http://schemas.microsoft.com/office/drawing/2014/main" id="{774B4A5A-375D-4578-820C-928D27B49242}"/>
              </a:ext>
            </a:extLst>
          </p:cNvPr>
          <p:cNvSpPr>
            <a:spLocks noGrp="1"/>
          </p:cNvSpPr>
          <p:nvPr>
            <p:ph sz="quarter" idx="4"/>
          </p:nvPr>
        </p:nvSpPr>
        <p:spPr/>
        <p:txBody>
          <a:bodyPr>
            <a:normAutofit fontScale="62500" lnSpcReduction="20000"/>
          </a:bodyPr>
          <a:lstStyle/>
          <a:p>
            <a:r>
              <a:rPr lang="en-US" dirty="0"/>
              <a:t>No Visual Basic or F#</a:t>
            </a:r>
          </a:p>
          <a:p>
            <a:r>
              <a:rPr lang="en-US" dirty="0"/>
              <a:t>3</a:t>
            </a:r>
            <a:r>
              <a:rPr lang="en-US" baseline="30000" dirty="0"/>
              <a:t>rd</a:t>
            </a:r>
            <a:r>
              <a:rPr lang="en-US" dirty="0"/>
              <a:t> party solution</a:t>
            </a:r>
          </a:p>
          <a:p>
            <a:r>
              <a:rPr lang="en-US" dirty="0"/>
              <a:t>Pay for Advanced Support</a:t>
            </a:r>
          </a:p>
          <a:p>
            <a:r>
              <a:rPr lang="en-US" dirty="0"/>
              <a:t>Platform-specific code required for native device features</a:t>
            </a:r>
          </a:p>
          <a:p>
            <a:r>
              <a:rPr lang="en-US" dirty="0"/>
              <a:t>Fewer 3</a:t>
            </a:r>
            <a:r>
              <a:rPr lang="en-US" baseline="30000" dirty="0"/>
              <a:t>rd</a:t>
            </a:r>
            <a:r>
              <a:rPr lang="en-US" dirty="0"/>
              <a:t> party libraries</a:t>
            </a:r>
          </a:p>
          <a:p>
            <a:r>
              <a:rPr lang="en-US" dirty="0"/>
              <a:t>Debugging challenges</a:t>
            </a:r>
          </a:p>
        </p:txBody>
      </p:sp>
    </p:spTree>
    <p:extLst>
      <p:ext uri="{BB962C8B-B14F-4D97-AF65-F5344CB8AC3E}">
        <p14:creationId xmlns:p14="http://schemas.microsoft.com/office/powerpoint/2010/main" val="165779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E23C-2733-5AF5-7B0F-95A29B3D45F7}"/>
              </a:ext>
            </a:extLst>
          </p:cNvPr>
          <p:cNvSpPr>
            <a:spLocks noGrp="1"/>
          </p:cNvSpPr>
          <p:nvPr>
            <p:ph type="title"/>
          </p:nvPr>
        </p:nvSpPr>
        <p:spPr/>
        <p:txBody>
          <a:bodyPr/>
          <a:lstStyle/>
          <a:p>
            <a:r>
              <a:rPr lang="en-US" dirty="0"/>
              <a:t>Making Your Choice</a:t>
            </a:r>
          </a:p>
        </p:txBody>
      </p:sp>
      <p:sp>
        <p:nvSpPr>
          <p:cNvPr id="4" name="Content Placeholder 3">
            <a:extLst>
              <a:ext uri="{FF2B5EF4-FFF2-40B4-BE49-F238E27FC236}">
                <a16:creationId xmlns:a16="http://schemas.microsoft.com/office/drawing/2014/main" id="{0CC37455-665C-46FE-C73C-04BE2A26A72F}"/>
              </a:ext>
            </a:extLst>
          </p:cNvPr>
          <p:cNvSpPr>
            <a:spLocks noGrp="1"/>
          </p:cNvSpPr>
          <p:nvPr>
            <p:ph sz="half" idx="1"/>
          </p:nvPr>
        </p:nvSpPr>
        <p:spPr>
          <a:xfrm>
            <a:off x="457200" y="1200150"/>
            <a:ext cx="4800600" cy="3581400"/>
          </a:xfrm>
        </p:spPr>
        <p:txBody>
          <a:bodyPr>
            <a:normAutofit fontScale="77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&amp; Public Roadmap</a:t>
            </a:r>
          </a:p>
        </p:txBody>
      </p:sp>
      <p:pic>
        <p:nvPicPr>
          <p:cNvPr id="6" name="Picture 5">
            <a:extLst>
              <a:ext uri="{FF2B5EF4-FFF2-40B4-BE49-F238E27FC236}">
                <a16:creationId xmlns:a16="http://schemas.microsoft.com/office/drawing/2014/main" id="{A2C78FF7-C781-50BC-8E41-8AA3857F130E}"/>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F91C170A-88F8-B301-AE50-DD4DAC2D9860}"/>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74843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A762-04F7-6BC0-7016-F40C1B2586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250ED7D-F1EB-085C-C05F-B3CB7F99D1B0}"/>
              </a:ext>
            </a:extLst>
          </p:cNvPr>
          <p:cNvSpPr>
            <a:spLocks noGrp="1"/>
          </p:cNvSpPr>
          <p:nvPr>
            <p:ph idx="1"/>
          </p:nvPr>
        </p:nvSpPr>
        <p:spPr>
          <a:xfrm>
            <a:off x="457200" y="1200151"/>
            <a:ext cx="8229600" cy="3352800"/>
          </a:xfrm>
        </p:spPr>
        <p:txBody>
          <a:bodyPr>
            <a:normAutofit fontScale="55000" lnSpcReduction="20000"/>
          </a:bodyPr>
          <a:lstStyle/>
          <a:p>
            <a:r>
              <a:rPr lang="en-US" sz="3200" dirty="0"/>
              <a:t>Choose the best UI framework – Microsoft Learn Training module: </a:t>
            </a:r>
            <a:r>
              <a:rPr lang="en-US" sz="3200" dirty="0">
                <a:hlinkClick r:id="rId3"/>
              </a:rPr>
              <a:t>https://learn.microsoft.com/training/modules/windows-choose-best-app-framework/</a:t>
            </a:r>
            <a:r>
              <a:rPr lang="en-US" sz="3200" dirty="0"/>
              <a:t>  </a:t>
            </a:r>
          </a:p>
          <a:p>
            <a:r>
              <a:rPr lang="en-US" sz="3200" dirty="0"/>
              <a:t>Overview of Windows Development Options: </a:t>
            </a:r>
            <a:r>
              <a:rPr lang="en-US" sz="3200" dirty="0">
                <a:hlinkClick r:id="rId4"/>
              </a:rPr>
              <a:t>https://learn.microsoft.com/windows/apps/get-started/</a:t>
            </a:r>
            <a:r>
              <a:rPr lang="en-US" sz="3200" dirty="0"/>
              <a:t> </a:t>
            </a:r>
          </a:p>
          <a:p>
            <a:r>
              <a:rPr lang="en-US" sz="3200" dirty="0"/>
              <a:t>Uno Platform Documentation: </a:t>
            </a:r>
            <a:r>
              <a:rPr lang="en-US" sz="3200" dirty="0">
                <a:hlinkClick r:id="rId5"/>
              </a:rPr>
              <a:t>https://platform.uno/docs/articles/intro.html</a:t>
            </a:r>
            <a:r>
              <a:rPr lang="en-US" sz="3200" dirty="0"/>
              <a:t> </a:t>
            </a:r>
          </a:p>
          <a:p>
            <a:r>
              <a:rPr lang="en-US" sz="3200" dirty="0"/>
              <a:t>Avalonia Docs: </a:t>
            </a:r>
            <a:r>
              <a:rPr lang="en-US" sz="3200" dirty="0">
                <a:hlinkClick r:id="rId6"/>
              </a:rPr>
              <a:t>https://docs.avaloniaui.net/</a:t>
            </a:r>
            <a:r>
              <a:rPr lang="en-US" sz="3200" dirty="0"/>
              <a:t> </a:t>
            </a:r>
          </a:p>
          <a:p>
            <a:r>
              <a:rPr lang="en-US" sz="3200" dirty="0"/>
              <a:t>Build a WPF Blazor Hybrid App: </a:t>
            </a:r>
            <a:r>
              <a:rPr lang="en-US" sz="3200" dirty="0">
                <a:hlinkClick r:id="rId7"/>
              </a:rPr>
              <a:t>https://learn.microsoft.com/aspnet/core/blazor/hybrid/tutorials/wpf</a:t>
            </a:r>
            <a:r>
              <a:rPr lang="en-US" sz="3200" dirty="0"/>
              <a:t> </a:t>
            </a:r>
          </a:p>
          <a:p>
            <a:r>
              <a:rPr lang="en-US" sz="3200" dirty="0"/>
              <a:t>My Books on Amazon: </a:t>
            </a:r>
            <a:r>
              <a:rPr lang="en-US" sz="3200" dirty="0">
                <a:hlinkClick r:id="rId8"/>
              </a:rPr>
              <a:t>https://www.amazon.com/stores/author/B08WLD35BX</a:t>
            </a:r>
            <a:r>
              <a:rPr lang="en-US" sz="3200" dirty="0"/>
              <a:t> </a:t>
            </a:r>
          </a:p>
          <a:p>
            <a:r>
              <a:rPr lang="en-US" sz="3200" dirty="0"/>
              <a:t>About Me with Social Links: </a:t>
            </a:r>
            <a:r>
              <a:rPr lang="en-US" sz="3200" dirty="0">
                <a:hlinkClick r:id="rId9"/>
              </a:rPr>
              <a:t>https://about.me/alvinashcraft</a:t>
            </a:r>
            <a:r>
              <a:rPr lang="en-US" sz="3200" dirty="0"/>
              <a:t> </a:t>
            </a:r>
          </a:p>
          <a:p>
            <a:r>
              <a:rPr lang="en-US" sz="3200" dirty="0"/>
              <a:t>Slides, code, and links on GitHub: </a:t>
            </a:r>
            <a:r>
              <a:rPr lang="en-US" sz="3200" dirty="0">
                <a:hlinkClick r:id="rId10"/>
              </a:rPr>
              <a:t>https://github.com/alvinashcraft/speaking/</a:t>
            </a:r>
            <a:r>
              <a:rPr lang="en-US" sz="3200" dirty="0"/>
              <a:t> </a:t>
            </a:r>
          </a:p>
        </p:txBody>
      </p:sp>
      <p:pic>
        <p:nvPicPr>
          <p:cNvPr id="5" name="Picture 4">
            <a:extLst>
              <a:ext uri="{FF2B5EF4-FFF2-40B4-BE49-F238E27FC236}">
                <a16:creationId xmlns:a16="http://schemas.microsoft.com/office/drawing/2014/main" id="{EB5F13EF-D382-5CE7-AFC5-5065D834D897}"/>
              </a:ext>
            </a:extLst>
          </p:cNvPr>
          <p:cNvPicPr>
            <a:picLocks noChangeAspect="1"/>
          </p:cNvPicPr>
          <p:nvPr/>
        </p:nvPicPr>
        <p:blipFill>
          <a:blip r:embed="rId11"/>
          <a:stretch>
            <a:fillRect/>
          </a:stretch>
        </p:blipFill>
        <p:spPr>
          <a:xfrm>
            <a:off x="7848600" y="236757"/>
            <a:ext cx="984584" cy="984584"/>
          </a:xfrm>
          <a:prstGeom prst="rect">
            <a:avLst/>
          </a:prstGeom>
        </p:spPr>
      </p:pic>
    </p:spTree>
    <p:extLst>
      <p:ext uri="{BB962C8B-B14F-4D97-AF65-F5344CB8AC3E}">
        <p14:creationId xmlns:p14="http://schemas.microsoft.com/office/powerpoint/2010/main" val="61973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6B56-8ED4-7518-E5B5-6039AB550531}"/>
              </a:ext>
            </a:extLst>
          </p:cNvPr>
          <p:cNvSpPr>
            <a:spLocks noGrp="1"/>
          </p:cNvSpPr>
          <p:nvPr>
            <p:ph type="title"/>
          </p:nvPr>
        </p:nvSpPr>
        <p:spPr/>
        <p:txBody>
          <a:bodyPr/>
          <a:lstStyle/>
          <a:p>
            <a:r>
              <a:rPr lang="en-US" dirty="0"/>
              <a:t>Q&amp;A and Thanks!</a:t>
            </a:r>
          </a:p>
        </p:txBody>
      </p:sp>
      <p:sp>
        <p:nvSpPr>
          <p:cNvPr id="3" name="Content Placeholder 2">
            <a:extLst>
              <a:ext uri="{FF2B5EF4-FFF2-40B4-BE49-F238E27FC236}">
                <a16:creationId xmlns:a16="http://schemas.microsoft.com/office/drawing/2014/main" id="{84445D7B-3FC4-AA1E-2EE9-F6EDF249CA66}"/>
              </a:ext>
            </a:extLst>
          </p:cNvPr>
          <p:cNvSpPr>
            <a:spLocks noGrp="1"/>
          </p:cNvSpPr>
          <p:nvPr>
            <p:ph idx="1"/>
          </p:nvPr>
        </p:nvSpPr>
        <p:spPr/>
        <p:txBody>
          <a:bodyPr/>
          <a:lstStyle/>
          <a:p>
            <a:r>
              <a:rPr lang="en-US" dirty="0"/>
              <a:t>Questions?</a:t>
            </a:r>
          </a:p>
          <a:p>
            <a:r>
              <a:rPr lang="en-US" dirty="0"/>
              <a:t>Contact me</a:t>
            </a:r>
          </a:p>
          <a:p>
            <a:pPr lvl="1"/>
            <a:r>
              <a:rPr lang="en-US" dirty="0">
                <a:hlinkClick r:id="rId3"/>
              </a:rPr>
              <a:t>alashcraft@gmail.com</a:t>
            </a:r>
            <a:endParaRPr lang="en-US" dirty="0"/>
          </a:p>
          <a:p>
            <a:pPr lvl="1"/>
            <a:r>
              <a:rPr lang="en-US" dirty="0">
                <a:hlinkClick r:id="rId4"/>
              </a:rPr>
              <a:t>https://bsky.app/profile/alvinashcraft.com</a:t>
            </a:r>
            <a:r>
              <a:rPr lang="en-US" dirty="0"/>
              <a:t> </a:t>
            </a:r>
          </a:p>
          <a:p>
            <a:pPr lvl="1"/>
            <a:r>
              <a:rPr lang="en-US" dirty="0">
                <a:hlinkClick r:id="rId5"/>
              </a:rPr>
              <a:t>https://www.linkedin.com/in/alvinashcraft/</a:t>
            </a:r>
            <a:r>
              <a:rPr lang="en-US" dirty="0"/>
              <a:t> </a:t>
            </a:r>
          </a:p>
          <a:p>
            <a:r>
              <a:rPr lang="en-US" dirty="0"/>
              <a:t>Thank you!</a:t>
            </a:r>
          </a:p>
        </p:txBody>
      </p:sp>
    </p:spTree>
    <p:extLst>
      <p:ext uri="{BB962C8B-B14F-4D97-AF65-F5344CB8AC3E}">
        <p14:creationId xmlns:p14="http://schemas.microsoft.com/office/powerpoint/2010/main" val="811590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550D81C-8D73-189D-58E6-41B3C1D43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EA45E-261E-9030-EEE1-5E56A8C1C981}"/>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C132454E-5404-AE67-290B-859969545669}"/>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E177CF5E-9CC8-30E1-044F-41330C61C6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57485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87CA-A8CD-89E0-12CB-D9F15E95726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CFF6DF6-20B1-33EC-0416-898BBD311D77}"/>
              </a:ext>
            </a:extLst>
          </p:cNvPr>
          <p:cNvSpPr>
            <a:spLocks noGrp="1"/>
          </p:cNvSpPr>
          <p:nvPr>
            <p:ph idx="1"/>
          </p:nvPr>
        </p:nvSpPr>
        <p:spPr/>
        <p:txBody>
          <a:bodyPr>
            <a:normAutofit fontScale="70000" lnSpcReduction="20000"/>
          </a:bodyPr>
          <a:lstStyle/>
          <a:p>
            <a:r>
              <a:rPr lang="en-US" dirty="0"/>
              <a:t>A brief history of Windows development</a:t>
            </a:r>
          </a:p>
          <a:p>
            <a:r>
              <a:rPr lang="en-US" dirty="0"/>
              <a:t>Choices covered today – Pros &amp; Cons</a:t>
            </a:r>
          </a:p>
          <a:p>
            <a:pPr lvl="1"/>
            <a:r>
              <a:rPr lang="en-US" dirty="0"/>
              <a:t>Windows Forms</a:t>
            </a:r>
          </a:p>
          <a:p>
            <a:pPr lvl="1"/>
            <a:r>
              <a:rPr lang="en-US" dirty="0"/>
              <a:t>WPF</a:t>
            </a:r>
          </a:p>
          <a:p>
            <a:pPr lvl="1"/>
            <a:r>
              <a:rPr lang="en-US" dirty="0"/>
              <a:t>UWP*</a:t>
            </a:r>
          </a:p>
          <a:p>
            <a:pPr lvl="1"/>
            <a:r>
              <a:rPr lang="en-US" dirty="0"/>
              <a:t>WinUI &amp; Windows App SDK</a:t>
            </a:r>
          </a:p>
          <a:p>
            <a:pPr lvl="1"/>
            <a:r>
              <a:rPr lang="en-US" dirty="0"/>
              <a:t>.NET MAUI</a:t>
            </a:r>
          </a:p>
          <a:p>
            <a:pPr lvl="1"/>
            <a:r>
              <a:rPr lang="en-US" dirty="0"/>
              <a:t>Uno Platform &amp; Blazor Hybrid with WPF (time-permitting)</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5385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2A92-4866-4B73-941D-FBE461463520}"/>
              </a:ext>
            </a:extLst>
          </p:cNvPr>
          <p:cNvSpPr>
            <a:spLocks noGrp="1"/>
          </p:cNvSpPr>
          <p:nvPr>
            <p:ph type="title"/>
          </p:nvPr>
        </p:nvSpPr>
        <p:spPr/>
        <p:txBody>
          <a:bodyPr>
            <a:normAutofit fontScale="90000"/>
          </a:bodyPr>
          <a:lstStyle/>
          <a:p>
            <a:r>
              <a:rPr lang="en-US" dirty="0"/>
              <a:t>A Brief History of .NET Desktop Apps</a:t>
            </a:r>
          </a:p>
        </p:txBody>
      </p:sp>
      <p:sp>
        <p:nvSpPr>
          <p:cNvPr id="3" name="Content Placeholder 2">
            <a:extLst>
              <a:ext uri="{FF2B5EF4-FFF2-40B4-BE49-F238E27FC236}">
                <a16:creationId xmlns:a16="http://schemas.microsoft.com/office/drawing/2014/main" id="{EE47B364-9605-8408-1EF0-9DE5EC75E84F}"/>
              </a:ext>
            </a:extLst>
          </p:cNvPr>
          <p:cNvSpPr>
            <a:spLocks noGrp="1"/>
          </p:cNvSpPr>
          <p:nvPr>
            <p:ph idx="1"/>
          </p:nvPr>
        </p:nvSpPr>
        <p:spPr>
          <a:xfrm>
            <a:off x="457200" y="1200150"/>
            <a:ext cx="8229600" cy="3505200"/>
          </a:xfrm>
        </p:spPr>
        <p:txBody>
          <a:bodyPr>
            <a:normAutofit/>
          </a:bodyPr>
          <a:lstStyle/>
          <a:p>
            <a:r>
              <a:rPr lang="en-US" sz="1600" dirty="0"/>
              <a:t>2002 - Windows Forms</a:t>
            </a:r>
          </a:p>
          <a:p>
            <a:pPr lvl="1"/>
            <a:r>
              <a:rPr lang="en-US" sz="1600" dirty="0"/>
              <a:t>Successor to Visual Basic 6 forms</a:t>
            </a:r>
          </a:p>
          <a:p>
            <a:pPr lvl="1"/>
            <a:r>
              <a:rPr lang="en-US" sz="1600" dirty="0"/>
              <a:t>Bill Gates </a:t>
            </a:r>
            <a:r>
              <a:rPr lang="en-US" sz="1600" dirty="0">
                <a:hlinkClick r:id="rId3"/>
              </a:rPr>
              <a:t>demos the VB form designer</a:t>
            </a:r>
            <a:r>
              <a:rPr lang="en-US" sz="1600" dirty="0"/>
              <a:t> in 1991</a:t>
            </a:r>
          </a:p>
          <a:p>
            <a:r>
              <a:rPr lang="en-US" sz="1600" dirty="0"/>
              <a:t>2006 – WPF</a:t>
            </a:r>
          </a:p>
          <a:p>
            <a:r>
              <a:rPr lang="en-US" sz="1600" dirty="0"/>
              <a:t>2015 - UWP</a:t>
            </a:r>
          </a:p>
          <a:p>
            <a:pPr lvl="1"/>
            <a:r>
              <a:rPr lang="en-US" sz="1600" dirty="0"/>
              <a:t>Successor to Windows 8 apps (2012)</a:t>
            </a:r>
          </a:p>
          <a:p>
            <a:r>
              <a:rPr lang="en-US" sz="1600" dirty="0"/>
              <a:t>2021 - WinUI and Windows App SDK (March)</a:t>
            </a:r>
          </a:p>
          <a:p>
            <a:r>
              <a:rPr lang="en-US" sz="1600" dirty="0"/>
              <a:t>2021 – Blazor Hybrid (November)</a:t>
            </a:r>
          </a:p>
          <a:p>
            <a:r>
              <a:rPr lang="en-US" sz="1600" dirty="0"/>
              <a:t>2022 - .NET MAUI (succeeds </a:t>
            </a:r>
            <a:r>
              <a:rPr lang="en-US" sz="1600" dirty="0" err="1"/>
              <a:t>Xamarin.Forms</a:t>
            </a:r>
            <a:r>
              <a:rPr lang="en-US" sz="1600" dirty="0"/>
              <a:t>)</a:t>
            </a:r>
          </a:p>
          <a:p>
            <a:r>
              <a:rPr lang="en-US" sz="1600" dirty="0"/>
              <a:t>3rd party cross-platform options</a:t>
            </a:r>
          </a:p>
          <a:p>
            <a:pPr lvl="1"/>
            <a:r>
              <a:rPr lang="en-US" sz="1600" dirty="0"/>
              <a:t>Uno Platform (UWP/WinUI XAML) -or- Avalonia UI (WPF XAML)</a:t>
            </a:r>
          </a:p>
        </p:txBody>
      </p:sp>
      <p:pic>
        <p:nvPicPr>
          <p:cNvPr id="5" name="Picture 4">
            <a:extLst>
              <a:ext uri="{FF2B5EF4-FFF2-40B4-BE49-F238E27FC236}">
                <a16:creationId xmlns:a16="http://schemas.microsoft.com/office/drawing/2014/main" id="{BE96AE27-FCF5-A024-A770-E15A53AD9FE7}"/>
              </a:ext>
            </a:extLst>
          </p:cNvPr>
          <p:cNvPicPr>
            <a:picLocks noChangeAspect="1"/>
          </p:cNvPicPr>
          <p:nvPr/>
        </p:nvPicPr>
        <p:blipFill>
          <a:blip r:embed="rId4"/>
          <a:stretch>
            <a:fillRect/>
          </a:stretch>
        </p:blipFill>
        <p:spPr>
          <a:xfrm>
            <a:off x="6248400" y="1190625"/>
            <a:ext cx="1990725" cy="1990725"/>
          </a:xfrm>
          <a:prstGeom prst="rect">
            <a:avLst/>
          </a:prstGeom>
        </p:spPr>
      </p:pic>
    </p:spTree>
    <p:extLst>
      <p:ext uri="{BB962C8B-B14F-4D97-AF65-F5344CB8AC3E}">
        <p14:creationId xmlns:p14="http://schemas.microsoft.com/office/powerpoint/2010/main" val="50916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4E43-9AB9-BCED-1368-DAF51F710F03}"/>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1675C6CF-4FF9-9949-9317-89B869732B38}"/>
              </a:ext>
            </a:extLst>
          </p:cNvPr>
          <p:cNvSpPr>
            <a:spLocks noGrp="1"/>
          </p:cNvSpPr>
          <p:nvPr>
            <p:ph idx="1"/>
          </p:nvPr>
        </p:nvSpPr>
        <p:spPr/>
        <p:txBody>
          <a:bodyPr>
            <a:normAutofit lnSpcReduction="10000"/>
          </a:bodyPr>
          <a:lstStyle/>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Flutter</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0918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9CA7-BFD2-7B70-901A-5895E488662D}"/>
              </a:ext>
            </a:extLst>
          </p:cNvPr>
          <p:cNvSpPr>
            <a:spLocks noGrp="1"/>
          </p:cNvSpPr>
          <p:nvPr>
            <p:ph type="title"/>
          </p:nvPr>
        </p:nvSpPr>
        <p:spPr/>
        <p:txBody>
          <a:bodyPr/>
          <a:lstStyle/>
          <a:p>
            <a:r>
              <a:rPr lang="en-US" dirty="0"/>
              <a:t>User Interface Examples</a:t>
            </a:r>
          </a:p>
        </p:txBody>
      </p:sp>
      <p:pic>
        <p:nvPicPr>
          <p:cNvPr id="4" name="Content Placeholder 10">
            <a:extLst>
              <a:ext uri="{FF2B5EF4-FFF2-40B4-BE49-F238E27FC236}">
                <a16:creationId xmlns:a16="http://schemas.microsoft.com/office/drawing/2014/main" id="{3DE861B4-248E-BDB6-0855-811CA8934A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FFE88542-74E0-2CB4-82EF-D40E9635E052}"/>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8A9B1636-6175-D48B-CB8C-E303A923052E}"/>
              </a:ext>
            </a:extLst>
          </p:cNvPr>
          <p:cNvPicPr>
            <a:picLocks noChangeAspect="1"/>
          </p:cNvPicPr>
          <p:nvPr/>
        </p:nvPicPr>
        <p:blipFill>
          <a:blip r:embed="rId5"/>
          <a:srcRect/>
          <a:stretch/>
        </p:blipFill>
        <p:spPr>
          <a:xfrm>
            <a:off x="6172200" y="1276350"/>
            <a:ext cx="2839390" cy="1600200"/>
          </a:xfrm>
          <a:prstGeom prst="rect">
            <a:avLst/>
          </a:prstGeom>
        </p:spPr>
      </p:pic>
      <p:pic>
        <p:nvPicPr>
          <p:cNvPr id="7" name="Content Placeholder 10">
            <a:extLst>
              <a:ext uri="{FF2B5EF4-FFF2-40B4-BE49-F238E27FC236}">
                <a16:creationId xmlns:a16="http://schemas.microsoft.com/office/drawing/2014/main" id="{B7080BEA-00E1-716C-693D-03CB10001E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17F37115-DC12-976E-A386-772B3AC34042}"/>
              </a:ext>
            </a:extLst>
          </p:cNvPr>
          <p:cNvPicPr>
            <a:picLocks noChangeAspect="1"/>
          </p:cNvPicPr>
          <p:nvPr/>
        </p:nvPicPr>
        <p:blipFill>
          <a:blip r:embed="rId7"/>
          <a:srcRect/>
          <a:stretch/>
        </p:blipFill>
        <p:spPr>
          <a:xfrm>
            <a:off x="6270756" y="3028950"/>
            <a:ext cx="2547650" cy="1600200"/>
          </a:xfrm>
          <a:prstGeom prst="rect">
            <a:avLst/>
          </a:prstGeom>
        </p:spPr>
      </p:pic>
      <p:pic>
        <p:nvPicPr>
          <p:cNvPr id="9" name="Content Placeholder 10">
            <a:extLst>
              <a:ext uri="{FF2B5EF4-FFF2-40B4-BE49-F238E27FC236}">
                <a16:creationId xmlns:a16="http://schemas.microsoft.com/office/drawing/2014/main" id="{844A51A8-67F4-6F97-41FA-8B70C054A818}"/>
              </a:ext>
            </a:extLst>
          </p:cNvPr>
          <p:cNvPicPr>
            <a:picLocks noChangeAspect="1"/>
          </p:cNvPicPr>
          <p:nvPr/>
        </p:nvPicPr>
        <p:blipFill>
          <a:blip r:embed="rId8"/>
          <a:srcRect/>
          <a:stretch/>
        </p:blipFill>
        <p:spPr>
          <a:xfrm>
            <a:off x="3048000" y="1200181"/>
            <a:ext cx="2906753" cy="1729873"/>
          </a:xfrm>
          <a:prstGeom prst="rect">
            <a:avLst/>
          </a:prstGeom>
        </p:spPr>
      </p:pic>
    </p:spTree>
    <p:extLst>
      <p:ext uri="{BB962C8B-B14F-4D97-AF65-F5344CB8AC3E}">
        <p14:creationId xmlns:p14="http://schemas.microsoft.com/office/powerpoint/2010/main" val="3148207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FE8C-8610-E497-F8E5-22DF6106DD5F}"/>
              </a:ext>
            </a:extLst>
          </p:cNvPr>
          <p:cNvSpPr>
            <a:spLocks noGrp="1"/>
          </p:cNvSpPr>
          <p:nvPr>
            <p:ph type="title"/>
          </p:nvPr>
        </p:nvSpPr>
        <p:spPr/>
        <p:txBody>
          <a:bodyPr/>
          <a:lstStyle/>
          <a:p>
            <a:r>
              <a:rPr lang="en-US" dirty="0"/>
              <a:t>Windows Forms Advantages</a:t>
            </a:r>
          </a:p>
        </p:txBody>
      </p:sp>
      <p:sp>
        <p:nvSpPr>
          <p:cNvPr id="3" name="Content Placeholder 2">
            <a:extLst>
              <a:ext uri="{FF2B5EF4-FFF2-40B4-BE49-F238E27FC236}">
                <a16:creationId xmlns:a16="http://schemas.microsoft.com/office/drawing/2014/main" id="{455DA651-F28A-4814-7A72-3EC459BD1EC2}"/>
              </a:ext>
            </a:extLst>
          </p:cNvPr>
          <p:cNvSpPr>
            <a:spLocks noGrp="1"/>
          </p:cNvSpPr>
          <p:nvPr>
            <p:ph idx="1"/>
          </p:nvPr>
        </p:nvSpPr>
        <p:spPr>
          <a:xfrm>
            <a:off x="457200" y="1200150"/>
            <a:ext cx="8229600" cy="3657600"/>
          </a:xfrm>
        </p:spPr>
        <p:txBody>
          <a:bodyPr>
            <a:normAutofit fontScale="77500" lnSpcReduction="20000"/>
          </a:bodyPr>
          <a:lstStyle/>
          <a:p>
            <a:r>
              <a:rPr lang="en-US" dirty="0"/>
              <a:t>Rapid UI development</a:t>
            </a:r>
          </a:p>
          <a:p>
            <a:r>
              <a:rPr lang="en-US" dirty="0"/>
              <a:t>3</a:t>
            </a:r>
            <a:r>
              <a:rPr lang="en-US" baseline="30000" dirty="0"/>
              <a:t>rd</a:t>
            </a:r>
            <a:r>
              <a:rPr lang="en-US" dirty="0"/>
              <a:t>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hlinkClick r:id="rId3"/>
              </a:rPr>
              <a:t>Roadmap</a:t>
            </a:r>
            <a:r>
              <a:rPr lang="en-US" dirty="0"/>
              <a:t> on GitHub</a:t>
            </a:r>
          </a:p>
          <a:p>
            <a:pPr marL="0" indent="0">
              <a:buNone/>
            </a:pPr>
            <a:endParaRPr lang="en-US" i="1" dirty="0"/>
          </a:p>
          <a:p>
            <a:pPr marL="0" indent="0">
              <a:buNone/>
            </a:pPr>
            <a:r>
              <a:rPr lang="en-US" i="1" dirty="0"/>
              <a:t>Every C# developer is a WinForms developer</a:t>
            </a:r>
          </a:p>
        </p:txBody>
      </p:sp>
      <p:pic>
        <p:nvPicPr>
          <p:cNvPr id="5" name="Picture 4">
            <a:extLst>
              <a:ext uri="{FF2B5EF4-FFF2-40B4-BE49-F238E27FC236}">
                <a16:creationId xmlns:a16="http://schemas.microsoft.com/office/drawing/2014/main" id="{05D5FAE3-6613-F161-52BF-AB0A9AED6CFC}"/>
              </a:ext>
            </a:extLst>
          </p:cNvPr>
          <p:cNvPicPr>
            <a:picLocks noChangeAspect="1"/>
          </p:cNvPicPr>
          <p:nvPr/>
        </p:nvPicPr>
        <p:blipFill>
          <a:blip r:embed="rId4"/>
          <a:stretch>
            <a:fillRect/>
          </a:stretch>
        </p:blipFill>
        <p:spPr>
          <a:xfrm>
            <a:off x="5791200" y="2266950"/>
            <a:ext cx="1981200" cy="1981200"/>
          </a:xfrm>
          <a:prstGeom prst="rect">
            <a:avLst/>
          </a:prstGeom>
        </p:spPr>
      </p:pic>
    </p:spTree>
    <p:extLst>
      <p:ext uri="{BB962C8B-B14F-4D97-AF65-F5344CB8AC3E}">
        <p14:creationId xmlns:p14="http://schemas.microsoft.com/office/powerpoint/2010/main" val="134015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9F78-AD26-E29A-1EE5-9BD278DBA238}"/>
              </a:ext>
            </a:extLst>
          </p:cNvPr>
          <p:cNvSpPr>
            <a:spLocks noGrp="1"/>
          </p:cNvSpPr>
          <p:nvPr>
            <p:ph type="title"/>
          </p:nvPr>
        </p:nvSpPr>
        <p:spPr/>
        <p:txBody>
          <a:bodyPr>
            <a:normAutofit fontScale="90000"/>
          </a:bodyPr>
          <a:lstStyle/>
          <a:p>
            <a:r>
              <a:rPr lang="en-US" dirty="0"/>
              <a:t>Windows Forms Drawbacks &amp; Demo</a:t>
            </a:r>
          </a:p>
        </p:txBody>
      </p:sp>
      <p:sp>
        <p:nvSpPr>
          <p:cNvPr id="3" name="Content Placeholder 2">
            <a:extLst>
              <a:ext uri="{FF2B5EF4-FFF2-40B4-BE49-F238E27FC236}">
                <a16:creationId xmlns:a16="http://schemas.microsoft.com/office/drawing/2014/main" id="{91E47DB3-BFA0-E6D0-E1F0-87F69876C6D0}"/>
              </a:ext>
            </a:extLst>
          </p:cNvPr>
          <p:cNvSpPr>
            <a:spLocks noGrp="1"/>
          </p:cNvSpPr>
          <p:nvPr>
            <p:ph idx="1"/>
          </p:nvPr>
        </p:nvSpPr>
        <p:spPr/>
        <p:txBody>
          <a:bodyPr>
            <a:normAutofit fontScale="92500" lnSpcReduction="10000"/>
          </a:bodyPr>
          <a:lstStyle/>
          <a:p>
            <a:r>
              <a:rPr lang="en-US" dirty="0"/>
              <a:t>It looks like Windows Forms – Dated UI</a:t>
            </a:r>
          </a:p>
          <a:p>
            <a:r>
              <a:rPr lang="en-US" dirty="0"/>
              <a:t>No GPU acceleration</a:t>
            </a:r>
          </a:p>
          <a:p>
            <a:r>
              <a:rPr lang="en-US" dirty="0"/>
              <a:t>No C++</a:t>
            </a:r>
          </a:p>
          <a:p>
            <a:r>
              <a:rPr lang="en-US" dirty="0"/>
              <a:t>No production support for Dark Mode</a:t>
            </a:r>
          </a:p>
          <a:p>
            <a:pPr lvl="1"/>
            <a:r>
              <a:rPr lang="en-US" dirty="0"/>
              <a:t>Experimental support in .NET 9</a:t>
            </a:r>
          </a:p>
          <a:p>
            <a:pPr lvl="1"/>
            <a:r>
              <a:rPr lang="en-US" dirty="0"/>
              <a:t>3</a:t>
            </a:r>
            <a:r>
              <a:rPr lang="en-US" baseline="30000" dirty="0"/>
              <a:t>rd</a:t>
            </a:r>
            <a:r>
              <a:rPr lang="en-US" dirty="0"/>
              <a:t> party theming</a:t>
            </a:r>
          </a:p>
          <a:p>
            <a:r>
              <a:rPr lang="en-US" dirty="0"/>
              <a:t>Not great for Touch and Pen</a:t>
            </a:r>
          </a:p>
        </p:txBody>
      </p:sp>
    </p:spTree>
    <p:extLst>
      <p:ext uri="{BB962C8B-B14F-4D97-AF65-F5344CB8AC3E}">
        <p14:creationId xmlns:p14="http://schemas.microsoft.com/office/powerpoint/2010/main" val="20920009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59</TotalTime>
  <Words>6701</Words>
  <Application>Microsoft Office PowerPoint</Application>
  <PresentationFormat>On-screen Show (16:9)</PresentationFormat>
  <Paragraphs>534</Paragraphs>
  <Slides>24</Slides>
  <Notes>24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Open Sans</vt:lpstr>
      <vt:lpstr>Segoe UI Semibold</vt:lpstr>
      <vt:lpstr>Times New Roman</vt:lpstr>
      <vt:lpstr>Wingdings</vt:lpstr>
      <vt:lpstr>Custom Design</vt:lpstr>
      <vt:lpstr>Visual Studio Live! Austin 2018</vt:lpstr>
      <vt:lpstr>Circles</vt:lpstr>
      <vt:lpstr>PowerPoint Presentation</vt:lpstr>
      <vt:lpstr>Session Survey</vt:lpstr>
      <vt:lpstr>About Me</vt:lpstr>
      <vt:lpstr>Agenda</vt:lpstr>
      <vt:lpstr>A Brief History of .NET Desktop Apps</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vt:lpstr>
      <vt:lpstr>Making Your Choice</vt:lpstr>
      <vt:lpstr>Resources</vt:lpstr>
      <vt:lpstr>PowerPoint Presentation</vt:lpstr>
      <vt:lpstr>Q&amp;A and 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18</cp:revision>
  <dcterms:created xsi:type="dcterms:W3CDTF">2015-02-16T21:29:58Z</dcterms:created>
  <dcterms:modified xsi:type="dcterms:W3CDTF">2025-03-08T13:23:00Z</dcterms:modified>
</cp:coreProperties>
</file>